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handoutMasterIdLst>
    <p:handoutMasterId r:id="rId79"/>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51" r:id="rId22"/>
    <p:sldId id="777" r:id="rId23"/>
    <p:sldId id="268" r:id="rId24"/>
    <p:sldId id="269" r:id="rId25"/>
    <p:sldId id="974"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046" r:id="rId46"/>
    <p:sldId id="878" r:id="rId47"/>
    <p:sldId id="973" r:id="rId48"/>
    <p:sldId id="997" r:id="rId49"/>
    <p:sldId id="1020" r:id="rId50"/>
    <p:sldId id="1022" r:id="rId51"/>
    <p:sldId id="1026" r:id="rId52"/>
    <p:sldId id="1019" r:id="rId53"/>
    <p:sldId id="1028" r:id="rId54"/>
    <p:sldId id="1029" r:id="rId55"/>
    <p:sldId id="1025" r:id="rId56"/>
    <p:sldId id="1021" r:id="rId57"/>
    <p:sldId id="1027" r:id="rId58"/>
    <p:sldId id="1047" r:id="rId59"/>
    <p:sldId id="1048" r:id="rId60"/>
    <p:sldId id="1043" r:id="rId61"/>
    <p:sldId id="328" r:id="rId62"/>
    <p:sldId id="1033" r:id="rId63"/>
    <p:sldId id="286" r:id="rId64"/>
    <p:sldId id="782" r:id="rId65"/>
    <p:sldId id="1032" r:id="rId66"/>
    <p:sldId id="1036" r:id="rId67"/>
    <p:sldId id="1038" r:id="rId68"/>
    <p:sldId id="1034" r:id="rId69"/>
    <p:sldId id="1041" r:id="rId70"/>
    <p:sldId id="1042" r:id="rId71"/>
    <p:sldId id="1049" r:id="rId72"/>
    <p:sldId id="1050" r:id="rId73"/>
    <p:sldId id="1051" r:id="rId74"/>
    <p:sldId id="1031" r:id="rId75"/>
    <p:sldId id="1035" r:id="rId76"/>
    <p:sldId id="1040"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98"/>
    <p:restoredTop sz="94787"/>
  </p:normalViewPr>
  <p:slideViewPr>
    <p:cSldViewPr snapToGrid="0" snapToObjects="1">
      <p:cViewPr>
        <p:scale>
          <a:sx n="97" d="100"/>
          <a:sy n="97" d="100"/>
        </p:scale>
        <p:origin x="1400" y="592"/>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94" d="100"/>
        <a:sy n="94"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11/13/21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69</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72</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73</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15644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11/13/21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11/13/21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11/13/21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11/13/21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11/13/21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11/13/21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11/13/21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11/13/21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11/13/21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11/13/21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11/13/21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11/13/21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4.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gif"/><Relationship Id="rId4" Type="http://schemas.openxmlformats.org/officeDocument/2006/relationships/image" Target="../media/image19.png"/></Relationships>
</file>

<file path=ppt/slides/_rels/slide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spTree>
    <p:extLst>
      <p:ext uri="{BB962C8B-B14F-4D97-AF65-F5344CB8AC3E}">
        <p14:creationId xmlns:p14="http://schemas.microsoft.com/office/powerpoint/2010/main" val="617937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45</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46</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Tree>
    <p:extLst>
      <p:ext uri="{BB962C8B-B14F-4D97-AF65-F5344CB8AC3E}">
        <p14:creationId xmlns:p14="http://schemas.microsoft.com/office/powerpoint/2010/main" val="4448890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848138" y="1339967"/>
                <a:ext cx="10866783"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848138" y="1339967"/>
                <a:ext cx="10866783" cy="5198945"/>
              </a:xfrm>
              <a:prstGeom prst="rect">
                <a:avLst/>
              </a:prstGeom>
              <a:blipFill>
                <a:blip r:embed="rId3"/>
                <a:stretch>
                  <a:fillRect l="-817" t="-730" r="-1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spTree>
    <p:extLst>
      <p:ext uri="{BB962C8B-B14F-4D97-AF65-F5344CB8AC3E}">
        <p14:creationId xmlns:p14="http://schemas.microsoft.com/office/powerpoint/2010/main" val="41742066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spTree>
    <p:extLst>
      <p:ext uri="{BB962C8B-B14F-4D97-AF65-F5344CB8AC3E}">
        <p14:creationId xmlns:p14="http://schemas.microsoft.com/office/powerpoint/2010/main" val="595665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spTree>
    <p:extLst>
      <p:ext uri="{BB962C8B-B14F-4D97-AF65-F5344CB8AC3E}">
        <p14:creationId xmlns:p14="http://schemas.microsoft.com/office/powerpoint/2010/main" val="27549068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spTree>
    <p:extLst>
      <p:ext uri="{BB962C8B-B14F-4D97-AF65-F5344CB8AC3E}">
        <p14:creationId xmlns:p14="http://schemas.microsoft.com/office/powerpoint/2010/main" val="20583157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spTree>
    <p:extLst>
      <p:ext uri="{BB962C8B-B14F-4D97-AF65-F5344CB8AC3E}">
        <p14:creationId xmlns:p14="http://schemas.microsoft.com/office/powerpoint/2010/main" val="3706555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Tree>
    <p:extLst>
      <p:ext uri="{BB962C8B-B14F-4D97-AF65-F5344CB8AC3E}">
        <p14:creationId xmlns:p14="http://schemas.microsoft.com/office/powerpoint/2010/main" val="28099722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199" y="3063319"/>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60</a:t>
            </a:fld>
            <a:endParaRPr lang="en-US"/>
          </a:p>
        </p:txBody>
      </p:sp>
    </p:spTree>
    <p:extLst>
      <p:ext uri="{BB962C8B-B14F-4D97-AF65-F5344CB8AC3E}">
        <p14:creationId xmlns:p14="http://schemas.microsoft.com/office/powerpoint/2010/main" val="21166657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a:p>
              <a:p>
                <a:r>
                  <a:rPr lang="en-US" sz="200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a:p>
              <a:p>
                <a:r>
                  <a:rPr lang="en-US" sz="200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oMath>
                </a14:m>
                <a:r>
                  <a:rPr lang="en-US" sz="2000"/>
                  <a:t>,</a:t>
                </a:r>
              </a:p>
              <a:p>
                <a:endParaRPr lang="en-US" sz="2000"/>
              </a:p>
              <a:p>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61</a:t>
            </a:fld>
            <a:endParaRPr lang="en-US"/>
          </a:p>
        </p:txBody>
      </p:sp>
    </p:spTree>
    <p:extLst>
      <p:ext uri="{BB962C8B-B14F-4D97-AF65-F5344CB8AC3E}">
        <p14:creationId xmlns:p14="http://schemas.microsoft.com/office/powerpoint/2010/main" val="31275570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62</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r>
                  <a:rPr lang="en-US" sz="200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a:p>
              <a:p>
                <a:pPr>
                  <a:spcBef>
                    <a:spcPts val="400"/>
                  </a:spcBef>
                </a:pPr>
                <a:r>
                  <a:rPr lang="en-US" sz="200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a:t>. </a:t>
                </a:r>
                <a14:m>
                  <m:oMath xmlns:m="http://schemas.openxmlformats.org/officeDocument/2006/math">
                    <m:r>
                      <a:rPr lang="en-US" sz="2000" i="1">
                        <a:latin typeface="Cambria Math" panose="02040503050406030204" pitchFamily="18" charset="0"/>
                      </a:rPr>
                      <m:t>𝑉</m:t>
                    </m:r>
                  </m:oMath>
                </a14:m>
                <a:r>
                  <a:rPr lang="en-US" sz="2000"/>
                  <a:t> and </a:t>
                </a:r>
                <a14:m>
                  <m:oMath xmlns:m="http://schemas.openxmlformats.org/officeDocument/2006/math">
                    <m:r>
                      <a:rPr lang="en-US" sz="2000" i="1">
                        <a:latin typeface="Cambria Math" panose="02040503050406030204" pitchFamily="18" charset="0"/>
                      </a:rPr>
                      <m:t>𝐼</m:t>
                    </m:r>
                  </m:oMath>
                </a14:m>
                <a:r>
                  <a:rPr lang="en-US" sz="200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a:t>.</a:t>
                </a:r>
              </a:p>
              <a:p>
                <a:pPr>
                  <a:spcBef>
                    <a:spcPts val="400"/>
                  </a:spcBef>
                </a:pPr>
                <a:r>
                  <a:rPr lang="en-US" sz="200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p:spTree>
    <p:extLst>
      <p:ext uri="{BB962C8B-B14F-4D97-AF65-F5344CB8AC3E}">
        <p14:creationId xmlns:p14="http://schemas.microsoft.com/office/powerpoint/2010/main" val="2151871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spTree>
    <p:extLst>
      <p:ext uri="{BB962C8B-B14F-4D97-AF65-F5344CB8AC3E}">
        <p14:creationId xmlns:p14="http://schemas.microsoft.com/office/powerpoint/2010/main" val="13093926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67</a:t>
            </a:fld>
            <a:endParaRPr lang="en-US"/>
          </a:p>
        </p:txBody>
      </p:sp>
    </p:spTree>
    <p:extLst>
      <p:ext uri="{BB962C8B-B14F-4D97-AF65-F5344CB8AC3E}">
        <p14:creationId xmlns:p14="http://schemas.microsoft.com/office/powerpoint/2010/main" val="29309933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Exercises</a:t>
            </a:r>
          </a:p>
        </p:txBody>
      </p:sp>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Calculate wave form through bridge and after “smoothing capacitor”</a:t>
            </a:r>
          </a:p>
          <a:p>
            <a:endParaRPr lang="en-US" sz="2000"/>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spTree>
    <p:extLst>
      <p:ext uri="{BB962C8B-B14F-4D97-AF65-F5344CB8AC3E}">
        <p14:creationId xmlns:p14="http://schemas.microsoft.com/office/powerpoint/2010/main" val="42942900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69</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97577" y="1766115"/>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739661" y="1448413"/>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5320320" y="1651348"/>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 name="Group 15">
            <a:extLst>
              <a:ext uri="{FF2B5EF4-FFF2-40B4-BE49-F238E27FC236}">
                <a16:creationId xmlns:a16="http://schemas.microsoft.com/office/drawing/2014/main" id="{C88C5115-3837-7844-82B2-D81D74E91B1C}"/>
              </a:ext>
            </a:extLst>
          </p:cNvPr>
          <p:cNvGrpSpPr/>
          <p:nvPr/>
        </p:nvGrpSpPr>
        <p:grpSpPr>
          <a:xfrm>
            <a:off x="7767682" y="1639870"/>
            <a:ext cx="4069468" cy="4055948"/>
            <a:chOff x="8024462" y="945092"/>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827451" y="945092"/>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470714" y="2861092"/>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375242" y="2430389"/>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9208037" y="2155692"/>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836294" y="34633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908606" y="3528964"/>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8179388" y="1632333"/>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10109531" y="38507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10098384" y="31284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10028947" y="3239832"/>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10021057" y="3860504"/>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10019632" y="4467523"/>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10115966" y="391932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691954" y="2137885"/>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9152660" y="2167934"/>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699297" y="2693471"/>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811883" y="384004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748096" y="4620040"/>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834146" y="383464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821945" y="138615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9168959" y="312628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924513" y="2464008"/>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842618" y="13443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348253" y="27839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9150511" y="318321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435662" y="3180812"/>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9232924" y="2827704"/>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9077671" y="3975486"/>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906460" y="2082980"/>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8180187" y="3189523"/>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8024462" y="1837819"/>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302793" y="4089249"/>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10164534" y="2845008"/>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10173082" y="28405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1009573" y="159101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951567" y="2283228"/>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339953" y="3323436"/>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655588" y="2512373"/>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626194" y="3607845"/>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675562" y="4236764"/>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1007731" y="2299145"/>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1005583" y="4074281"/>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396672" y="3862677"/>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918167"/>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72</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438492" y="4178995"/>
                <a:ext cx="5184571" cy="1323439"/>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endParaRPr lang="en-US" sz="2000" dirty="0"/>
              </a:p>
              <a:p>
                <a:pPr marL="342900" indent="-342900">
                  <a:buFont typeface="+mj-lt"/>
                  <a:buAutoNum type="arabicPeriod"/>
                </a:pPr>
                <a:r>
                  <a:rPr lang="en-US" sz="2000" dirty="0"/>
                  <a:t>With no input, VCO out is about 1360Hz</a:t>
                </a:r>
              </a:p>
              <a:p>
                <a:pPr marL="342900"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438492" y="4178995"/>
                <a:ext cx="5184571" cy="1323439"/>
              </a:xfrm>
              <a:prstGeom prst="rect">
                <a:avLst/>
              </a:prstGeom>
              <a:blipFill>
                <a:blip r:embed="rId3"/>
                <a:stretch>
                  <a:fillRect l="-1222" t="-1905" b="-7619"/>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73</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50" y="2127612"/>
            <a:ext cx="4401457" cy="3734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3066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275795"/>
            <a:ext cx="10515600" cy="869909"/>
          </a:xfrm>
        </p:spPr>
        <p:txBody>
          <a:bodyPr/>
          <a:lstStyle/>
          <a:p>
            <a:pPr algn="ctr"/>
            <a:r>
              <a:rPr lang="en-US" dirty="0" err="1"/>
              <a:t>Misc</a:t>
            </a:r>
            <a:endParaRPr lang="en-US" dirty="0"/>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75</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21" name="Group 20">
            <a:extLst>
              <a:ext uri="{FF2B5EF4-FFF2-40B4-BE49-F238E27FC236}">
                <a16:creationId xmlns:a16="http://schemas.microsoft.com/office/drawing/2014/main" id="{3D3F0A37-D504-8742-BE8E-1111339307DA}"/>
              </a:ext>
            </a:extLst>
          </p:cNvPr>
          <p:cNvGrpSpPr/>
          <p:nvPr/>
        </p:nvGrpSpPr>
        <p:grpSpPr>
          <a:xfrm>
            <a:off x="7507596" y="1855142"/>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81" name="Group 218">
              <a:extLst>
                <a:ext uri="{FF2B5EF4-FFF2-40B4-BE49-F238E27FC236}">
                  <a16:creationId xmlns:a16="http://schemas.microsoft.com/office/drawing/2014/main" id="{EA966589-26D3-6446-81AA-A912FCB3765C}"/>
                </a:ext>
              </a:extLst>
            </p:cNvPr>
            <p:cNvGrpSpPr>
              <a:grpSpLocks/>
            </p:cNvGrpSpPr>
            <p:nvPr/>
          </p:nvGrpSpPr>
          <p:grpSpPr bwMode="auto">
            <a:xfrm rot="13500000">
              <a:off x="8917704" y="2579263"/>
              <a:ext cx="155448" cy="762000"/>
              <a:chOff x="5280" y="1200"/>
              <a:chExt cx="96" cy="480"/>
            </a:xfrm>
          </p:grpSpPr>
          <p:sp>
            <p:nvSpPr>
              <p:cNvPr id="182" name="Line 106">
                <a:extLst>
                  <a:ext uri="{FF2B5EF4-FFF2-40B4-BE49-F238E27FC236}">
                    <a16:creationId xmlns:a16="http://schemas.microsoft.com/office/drawing/2014/main" id="{4D2691A2-4ED4-9047-A48E-14B1BB1F4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7">
                <a:extLst>
                  <a:ext uri="{FF2B5EF4-FFF2-40B4-BE49-F238E27FC236}">
                    <a16:creationId xmlns:a16="http://schemas.microsoft.com/office/drawing/2014/main" id="{E97A97F5-0682-844C-BF99-A4C8D8C1866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Freeform 108">
                <a:extLst>
                  <a:ext uri="{FF2B5EF4-FFF2-40B4-BE49-F238E27FC236}">
                    <a16:creationId xmlns:a16="http://schemas.microsoft.com/office/drawing/2014/main" id="{E9E8D73C-12F6-C04D-A2B8-B6AC02F803B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85" name="Line 109">
                <a:extLst>
                  <a:ext uri="{FF2B5EF4-FFF2-40B4-BE49-F238E27FC236}">
                    <a16:creationId xmlns:a16="http://schemas.microsoft.com/office/drawing/2014/main" id="{D9A67E4E-3C61-A742-BECC-D7972489AB5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6" name="Group 218">
              <a:extLst>
                <a:ext uri="{FF2B5EF4-FFF2-40B4-BE49-F238E27FC236}">
                  <a16:creationId xmlns:a16="http://schemas.microsoft.com/office/drawing/2014/main" id="{3F54DCA4-6D00-B241-A78C-D762C9BCAF61}"/>
                </a:ext>
              </a:extLst>
            </p:cNvPr>
            <p:cNvGrpSpPr>
              <a:grpSpLocks/>
            </p:cNvGrpSpPr>
            <p:nvPr/>
          </p:nvGrpSpPr>
          <p:grpSpPr bwMode="auto">
            <a:xfrm rot="18900000">
              <a:off x="8905816" y="2065695"/>
              <a:ext cx="152400" cy="762000"/>
              <a:chOff x="5280" y="1200"/>
              <a:chExt cx="96" cy="480"/>
            </a:xfrm>
          </p:grpSpPr>
          <p:sp>
            <p:nvSpPr>
              <p:cNvPr id="187" name="Line 106">
                <a:extLst>
                  <a:ext uri="{FF2B5EF4-FFF2-40B4-BE49-F238E27FC236}">
                    <a16:creationId xmlns:a16="http://schemas.microsoft.com/office/drawing/2014/main" id="{062C13C8-196D-6343-8E1C-5382DC2158A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07">
                <a:extLst>
                  <a:ext uri="{FF2B5EF4-FFF2-40B4-BE49-F238E27FC236}">
                    <a16:creationId xmlns:a16="http://schemas.microsoft.com/office/drawing/2014/main" id="{8FE3BC41-97C2-3C41-BD71-FF1CEF08CE2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Freeform 108">
                <a:extLst>
                  <a:ext uri="{FF2B5EF4-FFF2-40B4-BE49-F238E27FC236}">
                    <a16:creationId xmlns:a16="http://schemas.microsoft.com/office/drawing/2014/main" id="{08545B8A-8FA1-BF48-9F72-294CC87152F0}"/>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1" name="Line 109">
                <a:extLst>
                  <a:ext uri="{FF2B5EF4-FFF2-40B4-BE49-F238E27FC236}">
                    <a16:creationId xmlns:a16="http://schemas.microsoft.com/office/drawing/2014/main" id="{345372F7-1B36-2141-BB8A-725A173F06A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spTree>
    <p:extLst>
      <p:ext uri="{BB962C8B-B14F-4D97-AF65-F5344CB8AC3E}">
        <p14:creationId xmlns:p14="http://schemas.microsoft.com/office/powerpoint/2010/main" val="20597396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spTree>
    <p:extLst>
      <p:ext uri="{BB962C8B-B14F-4D97-AF65-F5344CB8AC3E}">
        <p14:creationId xmlns:p14="http://schemas.microsoft.com/office/powerpoint/2010/main" val="1742209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7571</TotalTime>
  <Words>6359</Words>
  <Application>Microsoft Macintosh PowerPoint</Application>
  <PresentationFormat>Widescreen</PresentationFormat>
  <Paragraphs>1271</Paragraphs>
  <Slides>76</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Exercises</vt:lpstr>
      <vt:lpstr>More Oscillators</vt:lpstr>
      <vt:lpstr>More Oscillators</vt:lpstr>
      <vt:lpstr>RF Amp</vt:lpstr>
      <vt:lpstr>PLL</vt:lpstr>
      <vt:lpstr>PLL FM detector</vt:lpstr>
      <vt:lpstr>PowerPoint Presentation</vt:lpstr>
      <vt:lpstr>Misc</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1030</cp:revision>
  <dcterms:created xsi:type="dcterms:W3CDTF">2021-07-06T18:24:07Z</dcterms:created>
  <dcterms:modified xsi:type="dcterms:W3CDTF">2021-11-14T00:18:00Z</dcterms:modified>
</cp:coreProperties>
</file>